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279" r:id="rId5"/>
    <p:sldId id="286" r:id="rId6"/>
    <p:sldId id="287" r:id="rId7"/>
    <p:sldId id="345" r:id="rId8"/>
    <p:sldId id="292" r:id="rId9"/>
    <p:sldId id="338" r:id="rId10"/>
    <p:sldId id="339" r:id="rId11"/>
    <p:sldId id="346" r:id="rId12"/>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287"/>
            <p14:sldId id="345"/>
            <p14:sldId id="292"/>
            <p14:sldId id="338"/>
            <p14:sldId id="339"/>
            <p14:sldId id="346"/>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C6"/>
    <a:srgbClr val="9FD9B4"/>
    <a:srgbClr val="E6E689"/>
    <a:srgbClr val="668980"/>
    <a:srgbClr val="00ADC6"/>
    <a:srgbClr val="00008F"/>
    <a:srgbClr val="914146"/>
    <a:srgbClr val="BC9D45"/>
    <a:srgbClr val="E196AA"/>
    <a:srgbClr val="027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57" autoAdjust="0"/>
    <p:restoredTop sz="95896" autoAdjust="0"/>
  </p:normalViewPr>
  <p:slideViewPr>
    <p:cSldViewPr snapToGrid="0">
      <p:cViewPr varScale="1">
        <p:scale>
          <a:sx n="128" d="100"/>
          <a:sy n="128" d="100"/>
        </p:scale>
        <p:origin x="240" y="82"/>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5</a:t>
            </a:fld>
            <a:endParaRPr lang="fr-FR"/>
          </a:p>
        </p:txBody>
      </p:sp>
    </p:spTree>
    <p:extLst>
      <p:ext uri="{BB962C8B-B14F-4D97-AF65-F5344CB8AC3E}">
        <p14:creationId xmlns:p14="http://schemas.microsoft.com/office/powerpoint/2010/main" val="22496162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925196"/>
            <a:ext cx="8663233" cy="902845"/>
          </a:xfrm>
        </p:spPr>
        <p:txBody>
          <a:bodyPr/>
          <a:lstStyle/>
          <a:p>
            <a:r>
              <a:rPr lang="en-US" sz="4400" dirty="0"/>
              <a:t>Sums of Smooth Exponentials</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22/06/20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Model</a:t>
            </a:r>
          </a:p>
        </p:txBody>
      </p:sp>
    </p:spTree>
    <p:extLst>
      <p:ext uri="{BB962C8B-B14F-4D97-AF65-F5344CB8AC3E}">
        <p14:creationId xmlns:p14="http://schemas.microsoft.com/office/powerpoint/2010/main" val="383512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Sums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233999" y="945466"/>
                <a:ext cx="4421286" cy="2726452"/>
              </a:xfrm>
              <a:prstGeom prst="rect">
                <a:avLst/>
              </a:prstGeom>
            </p:spPr>
            <p:txBody>
              <a:bodyPr wrap="square">
                <a:spAutoFit/>
              </a:bodyPr>
              <a:lstStyle/>
              <a:p>
                <a:pPr marL="285750" indent="-285750" algn="just">
                  <a:buClr>
                    <a:srgbClr val="00ADC6"/>
                  </a:buClr>
                  <a:buSzPct val="144000"/>
                  <a:buFont typeface="Arial" panose="020B0604020202020204" pitchFamily="34" charset="0"/>
                  <a:buChar char="•"/>
                </a:pPr>
                <a:r>
                  <a:rPr lang="en-FR" sz="1200" b="1" dirty="0"/>
                  <a:t>But du modèle </a:t>
                </a:r>
                <a:r>
                  <a:rPr lang="en-FR" sz="1200" dirty="0"/>
                  <a:t>: modéliser des courbes de séries de dénombrement (ici les décès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oMath>
                </a14:m>
                <a:r>
                  <a:rPr lang="en-FR" sz="1200" dirty="0"/>
                  <a:t>) avec i l’indice pour l’âge. Les décès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oMath>
                </a14:m>
                <a:r>
                  <a:rPr lang="en-FR" sz="1200" dirty="0"/>
                  <a:t> on une moyenne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rPr>
                          <m:t>𝑖</m:t>
                        </m:r>
                      </m:sub>
                    </m:sSub>
                    <m:r>
                      <a:rPr lang="fr-FR" sz="1200" b="0" i="0" smtClean="0">
                        <a:latin typeface="Cambria Math" panose="02040503050406030204" pitchFamily="18" charset="0"/>
                      </a:rPr>
                      <m:t>. </m:t>
                    </m:r>
                  </m:oMath>
                </a14:m>
                <a:r>
                  <a:rPr lang="en-FR" sz="1200" dirty="0"/>
                  <a:t>On modélise cette moyenne en la divisant en trois composantes :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rPr>
                          <m:t>𝑘</m:t>
                        </m:r>
                      </m:sub>
                    </m:sSub>
                    <m:r>
                      <a:rPr lang="fr-FR" sz="1200" i="1">
                        <a:latin typeface="Cambria Math" panose="02040503050406030204" pitchFamily="18" charset="0"/>
                      </a:rPr>
                      <m:t>, </m:t>
                    </m:r>
                    <m:r>
                      <a:rPr lang="fr-FR" sz="1200" i="1">
                        <a:latin typeface="Cambria Math" panose="02040503050406030204" pitchFamily="18" charset="0"/>
                      </a:rPr>
                      <m:t>𝑘</m:t>
                    </m:r>
                    <m:r>
                      <a:rPr lang="fr-FR" sz="1200" i="1">
                        <a:latin typeface="Cambria Math" panose="02040503050406030204" pitchFamily="18" charset="0"/>
                      </a:rPr>
                      <m:t>=</m:t>
                    </m:r>
                    <m:d>
                      <m:dPr>
                        <m:begChr m:val="{"/>
                        <m:endChr m:val="}"/>
                        <m:ctrlPr>
                          <a:rPr lang="fr-FR" sz="1200" i="1">
                            <a:latin typeface="Cambria Math" panose="02040503050406030204" pitchFamily="18" charset="0"/>
                          </a:rPr>
                        </m:ctrlPr>
                      </m:dPr>
                      <m:e>
                        <m:r>
                          <a:rPr lang="fr-FR" sz="1200" i="1">
                            <a:latin typeface="Cambria Math" panose="02040503050406030204" pitchFamily="18" charset="0"/>
                          </a:rPr>
                          <m:t>1,2,3</m:t>
                        </m:r>
                      </m:e>
                    </m:d>
                    <m:r>
                      <a:rPr lang="fr-FR" sz="1200" b="0" i="1" smtClean="0">
                        <a:latin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 </m:t>
                    </m:r>
                  </m:oMath>
                </a14:m>
                <a:r>
                  <a:rPr lang="fr-FR" sz="1200" dirty="0"/>
                  <a:t>Le taux de mortalité </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ea typeface="Cambria Math" panose="02040503050406030204" pitchFamily="18" charset="0"/>
                          </a:rPr>
                          <m:t>𝑖</m:t>
                        </m:r>
                      </m:sub>
                    </m:sSub>
                    <m:r>
                      <a:rPr lang="fr-FR" sz="1200" i="1">
                        <a:latin typeface="Cambria Math" panose="02040503050406030204" pitchFamily="18" charset="0"/>
                        <a:ea typeface="Cambria Math" panose="02040503050406030204" pitchFamily="18" charset="0"/>
                      </a:rPr>
                      <m:t> </m:t>
                    </m:r>
                  </m:oMath>
                </a14:m>
                <a:r>
                  <a:rPr lang="fr-FR" sz="1200" dirty="0"/>
                  <a:t>est la somme des trois composantes pondérée par l’exposition </a:t>
                </a:r>
                <a:r>
                  <a:rPr lang="fr-FR" sz="1200" i="1" dirty="0">
                    <a:latin typeface="Cambria Math" panose="02040503050406030204" pitchFamily="18" charset="0"/>
                  </a:rPr>
                  <a:t>  </a:t>
                </a:r>
                <a14:m>
                  <m:oMath xmlns:m="http://schemas.openxmlformats.org/officeDocument/2006/math">
                    <m:sSub>
                      <m:sSubPr>
                        <m:ctrlPr>
                          <a:rPr lang="fr-FR" sz="1200" i="1" smtClean="0">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m:rPr>
                            <m:sty m:val="p"/>
                          </m:rPr>
                          <a:rPr lang="fr-FR" sz="1200">
                            <a:latin typeface="Cambria Math" panose="02040503050406030204" pitchFamily="18" charset="0"/>
                            <a:ea typeface="Cambria Math" panose="02040503050406030204" pitchFamily="18" charset="0"/>
                          </a:rPr>
                          <m:t>i</m:t>
                        </m:r>
                      </m:sub>
                    </m:sSub>
                    <m:r>
                      <a:rPr lang="fr-FR" sz="1200">
                        <a:latin typeface="Cambria Math" panose="02040503050406030204" pitchFamily="18" charset="0"/>
                        <a:ea typeface="Cambria Math" panose="02040503050406030204" pitchFamily="18" charset="0"/>
                      </a:rPr>
                      <m:t>= </m:t>
                    </m:r>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𝑘</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3</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𝑒</m:t>
                            </m:r>
                          </m:e>
                          <m:sub>
                            <m:r>
                              <a:rPr lang="fr-FR" sz="1200" i="1">
                                <a:latin typeface="Cambria Math" panose="02040503050406030204" pitchFamily="18" charset="0"/>
                                <a:ea typeface="Cambria Math" panose="02040503050406030204" pitchFamily="18" charset="0"/>
                              </a:rPr>
                              <m:t>𝑖</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ea typeface="Cambria Math" panose="02040503050406030204" pitchFamily="18" charset="0"/>
                              </a:rPr>
                              <m:t>𝑖𝑘</m:t>
                            </m:r>
                          </m:sub>
                        </m:sSub>
                      </m:e>
                    </m:nary>
                  </m:oMath>
                </a14:m>
                <a:r>
                  <a:rPr lang="fr-FR" sz="1200" i="1" dirty="0">
                    <a:latin typeface="Cambria Math" panose="02040503050406030204" pitchFamily="18" charset="0"/>
                  </a:rPr>
                  <a:t>. </a:t>
                </a:r>
              </a:p>
              <a:p>
                <a:pPr marL="285750" indent="-285750" algn="just">
                  <a:buClr>
                    <a:srgbClr val="00ADC6"/>
                  </a:buClr>
                  <a:buSzPct val="144000"/>
                  <a:buFont typeface="Arial" panose="020B0604020202020204" pitchFamily="34" charset="0"/>
                  <a:buChar char="•"/>
                </a:pPr>
                <a:r>
                  <a:rPr lang="fr-FR" sz="1200" dirty="0">
                    <a:ea typeface="Cambria Math" panose="02040503050406030204" pitchFamily="18" charset="0"/>
                  </a:rPr>
                  <a:t>Chaque composante représente un intervalle d’âges et est modélisée par des coefficients associés aux B-Splines </a:t>
                </a:r>
                <a:br>
                  <a:rPr lang="fr-FR" sz="1200" dirty="0">
                    <a:ea typeface="Cambria Math" panose="02040503050406030204" pitchFamily="18" charset="0"/>
                  </a:rPr>
                </a:b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ea typeface="Cambria Math" panose="02040503050406030204" pitchFamily="18" charset="0"/>
                          </a:rPr>
                          <m:t>𝑖𝑘</m:t>
                        </m:r>
                      </m:sub>
                    </m:sSub>
                    <m:r>
                      <a:rPr lang="fr-FR" sz="1200" b="0" i="1" smtClean="0">
                        <a:latin typeface="Cambria Math" panose="02040503050406030204" pitchFamily="18" charset="0"/>
                        <a:ea typeface="Cambria Math" panose="02040503050406030204" pitchFamily="18" charset="0"/>
                      </a:rPr>
                      <m:t>=</m:t>
                    </m:r>
                    <m:r>
                      <m:rPr>
                        <m:sty m:val="p"/>
                      </m:rPr>
                      <a:rPr lang="fr-FR" sz="1200" b="0" i="0" smtClean="0">
                        <a:latin typeface="Cambria Math" panose="02040503050406030204" pitchFamily="18" charset="0"/>
                        <a:ea typeface="Cambria Math" panose="02040503050406030204" pitchFamily="18" charset="0"/>
                      </a:rPr>
                      <m:t>exp</m:t>
                    </m:r>
                    <m:r>
                      <a:rPr lang="fr-FR" sz="1200" b="0" i="1" smtClean="0">
                        <a:latin typeface="Cambria Math" panose="02040503050406030204" pitchFamily="18" charset="0"/>
                        <a:ea typeface="Cambria Math" panose="02040503050406030204" pitchFamily="18" charset="0"/>
                      </a:rPr>
                      <m:t>⁡</m:t>
                    </m:r>
                    <m:d>
                      <m:dPr>
                        <m:ctrlPr>
                          <a:rPr lang="fr-FR" sz="1200" b="0" i="1" smtClean="0">
                            <a:latin typeface="Cambria Math" panose="02040503050406030204" pitchFamily="18" charset="0"/>
                            <a:ea typeface="Cambria Math" panose="02040503050406030204" pitchFamily="18" charset="0"/>
                          </a:rPr>
                        </m:ctrlPr>
                      </m:dPr>
                      <m:e>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𝑗</m:t>
                            </m:r>
                            <m:r>
                              <a:rPr lang="fr-FR" sz="1200" b="0" i="1" smtClean="0">
                                <a:latin typeface="Cambria Math" panose="02040503050406030204" pitchFamily="18" charset="0"/>
                                <a:ea typeface="Cambria Math" panose="02040503050406030204" pitchFamily="18" charset="0"/>
                              </a:rPr>
                              <m:t>=1</m:t>
                            </m:r>
                          </m:sub>
                          <m:sup>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𝐽</m:t>
                                </m:r>
                              </m:e>
                              <m:sub>
                                <m:r>
                                  <a:rPr lang="fr-FR" sz="1200" b="0" i="1" smtClean="0">
                                    <a:latin typeface="Cambria Math" panose="02040503050406030204" pitchFamily="18" charset="0"/>
                                    <a:ea typeface="Cambria Math" panose="02040503050406030204" pitchFamily="18" charset="0"/>
                                  </a:rPr>
                                  <m:t>𝑘</m:t>
                                </m:r>
                              </m:sub>
                            </m:sSub>
                          </m:sup>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𝐵</m:t>
                                </m:r>
                              </m:e>
                              <m:sub>
                                <m:r>
                                  <a:rPr lang="fr-FR" sz="1200" b="0" i="1" smtClean="0">
                                    <a:latin typeface="Cambria Math" panose="02040503050406030204" pitchFamily="18" charset="0"/>
                                    <a:ea typeface="Cambria Math" panose="02040503050406030204" pitchFamily="18" charset="0"/>
                                  </a:rPr>
                                  <m:t>𝑗𝑘</m:t>
                                </m:r>
                              </m:sub>
                            </m:sSub>
                            <m:d>
                              <m:dPr>
                                <m:ctrlPr>
                                  <a:rPr lang="fr-FR" sz="1200" b="0" i="1" smtClean="0">
                                    <a:latin typeface="Cambria Math" panose="02040503050406030204" pitchFamily="18" charset="0"/>
                                    <a:ea typeface="Cambria Math" panose="02040503050406030204" pitchFamily="18" charset="0"/>
                                  </a:rPr>
                                </m:ctrlPr>
                              </m:dPr>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𝑥</m:t>
                                    </m:r>
                                  </m:e>
                                  <m:sub>
                                    <m:r>
                                      <a:rPr lang="fr-FR" sz="1200" b="0" i="1" smtClean="0">
                                        <a:latin typeface="Cambria Math" panose="02040503050406030204" pitchFamily="18" charset="0"/>
                                        <a:ea typeface="Cambria Math" panose="02040503050406030204" pitchFamily="18" charset="0"/>
                                      </a:rPr>
                                      <m:t>𝑖</m:t>
                                    </m:r>
                                  </m:sub>
                                </m:sSub>
                              </m:e>
                            </m:d>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𝛼</m:t>
                                </m:r>
                              </m:e>
                              <m:sub>
                                <m:r>
                                  <a:rPr lang="fr-FR" sz="1200" b="0" i="1" smtClean="0">
                                    <a:latin typeface="Cambria Math" panose="02040503050406030204" pitchFamily="18" charset="0"/>
                                    <a:ea typeface="Cambria Math" panose="02040503050406030204" pitchFamily="18" charset="0"/>
                                  </a:rPr>
                                  <m:t>𝑗𝑘</m:t>
                                </m:r>
                              </m:sub>
                            </m:sSub>
                          </m:e>
                        </m:nary>
                      </m:e>
                    </m:d>
                  </m:oMath>
                </a14:m>
                <a:endParaRPr lang="fr-FR" sz="1200" dirty="0">
                  <a:ea typeface="Cambria Math" panose="02040503050406030204" pitchFamily="18" charset="0"/>
                </a:endParaRPr>
              </a:p>
              <a:p>
                <a:pPr marL="285750" indent="-285750" algn="just">
                  <a:buClr>
                    <a:srgbClr val="00ADC6"/>
                  </a:buClr>
                  <a:buSzPct val="144000"/>
                  <a:buFont typeface="Arial" panose="020B0604020202020204" pitchFamily="34" charset="0"/>
                  <a:buChar char="•"/>
                </a:pPr>
                <a:r>
                  <a:rPr lang="fr-FR" sz="1200" dirty="0">
                    <a:ea typeface="Cambria Math" panose="02040503050406030204" pitchFamily="18" charset="0"/>
                  </a:rPr>
                  <a:t>Le nombre de Splines par composantes est déterminé de manière arbitraire et correspond à un découpage optimal de l’intervalle des âges.</a:t>
                </a:r>
                <a:endParaRPr lang="en-FR" sz="1200" dirty="0"/>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233999" y="945466"/>
                <a:ext cx="4421286" cy="2726452"/>
              </a:xfrm>
              <a:prstGeom prst="rect">
                <a:avLst/>
              </a:prstGeom>
              <a:blipFill>
                <a:blip r:embed="rId2"/>
                <a:stretch>
                  <a:fillRect l="-571" t="-2315" b="-97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43D966A3-2E2E-014B-BDE9-9E86AAD8A8FF}"/>
                  </a:ext>
                </a:extLst>
              </p:cNvPr>
              <p:cNvGraphicFramePr>
                <a:graphicFrameLocks noGrp="1"/>
              </p:cNvGraphicFramePr>
              <p:nvPr>
                <p:extLst>
                  <p:ext uri="{D42A27DB-BD31-4B8C-83A1-F6EECF244321}">
                    <p14:modId xmlns:p14="http://schemas.microsoft.com/office/powerpoint/2010/main" val="2324850476"/>
                  </p:ext>
                </p:extLst>
              </p:nvPr>
            </p:nvGraphicFramePr>
            <p:xfrm>
              <a:off x="4795925" y="945466"/>
              <a:ext cx="3785424" cy="2614590"/>
            </p:xfrm>
            <a:graphic>
              <a:graphicData uri="http://schemas.openxmlformats.org/drawingml/2006/table">
                <a:tbl>
                  <a:tblPr firstRow="1" bandRow="1">
                    <a:tableStyleId>{F5AB1C69-6EDB-4FF4-983F-18BD219EF322}</a:tableStyleId>
                  </a:tblPr>
                  <a:tblGrid>
                    <a:gridCol w="946356">
                      <a:extLst>
                        <a:ext uri="{9D8B030D-6E8A-4147-A177-3AD203B41FA5}">
                          <a16:colId xmlns:a16="http://schemas.microsoft.com/office/drawing/2014/main" val="3906434393"/>
                        </a:ext>
                      </a:extLst>
                    </a:gridCol>
                    <a:gridCol w="946356">
                      <a:extLst>
                        <a:ext uri="{9D8B030D-6E8A-4147-A177-3AD203B41FA5}">
                          <a16:colId xmlns:a16="http://schemas.microsoft.com/office/drawing/2014/main" val="2504332798"/>
                        </a:ext>
                      </a:extLst>
                    </a:gridCol>
                    <a:gridCol w="946356">
                      <a:extLst>
                        <a:ext uri="{9D8B030D-6E8A-4147-A177-3AD203B41FA5}">
                          <a16:colId xmlns:a16="http://schemas.microsoft.com/office/drawing/2014/main" val="2113189075"/>
                        </a:ext>
                      </a:extLst>
                    </a:gridCol>
                    <a:gridCol w="946356">
                      <a:extLst>
                        <a:ext uri="{9D8B030D-6E8A-4147-A177-3AD203B41FA5}">
                          <a16:colId xmlns:a16="http://schemas.microsoft.com/office/drawing/2014/main" val="4148261028"/>
                        </a:ext>
                      </a:extLst>
                    </a:gridCol>
                  </a:tblGrid>
                  <a:tr h="639759">
                    <a:tc>
                      <a:txBody>
                        <a:bodyPr/>
                        <a:lstStyle/>
                        <a:p>
                          <a:pPr algn="r"/>
                          <a:r>
                            <a:rPr lang="en-FR" sz="1100" dirty="0"/>
                            <a:t>k</a:t>
                          </a:r>
                        </a:p>
                      </a:txBody>
                      <a:tcPr anchor="ctr">
                        <a:lnTlToBr w="12700" cap="flat" cmpd="sng" algn="ctr">
                          <a:solidFill>
                            <a:schemeClr val="bg1"/>
                          </a:solidFill>
                          <a:prstDash val="solid"/>
                          <a:round/>
                          <a:headEnd type="none" w="med" len="med"/>
                          <a:tailEnd type="none" w="med" len="med"/>
                        </a:lnTlToBr>
                      </a:tcPr>
                    </a:tc>
                    <a:tc>
                      <a:txBody>
                        <a:bodyPr/>
                        <a:lstStyle/>
                        <a:p>
                          <a:pPr algn="ctr"/>
                          <a:r>
                            <a:rPr lang="en-FR" sz="1100" dirty="0"/>
                            <a:t>1</a:t>
                          </a:r>
                        </a:p>
                        <a:p>
                          <a:pPr algn="ct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𝟏</m:t>
                                    </m:r>
                                  </m:sub>
                                </m:sSub>
                              </m:oMath>
                            </m:oMathPara>
                          </a14:m>
                          <a:endParaRPr lang="en-FR" sz="1100"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sz="1100" dirty="0"/>
                            <a:t>2</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𝟐</m:t>
                                    </m:r>
                                  </m:sub>
                                </m:sSub>
                              </m:oMath>
                            </m:oMathPara>
                          </a14:m>
                          <a:endParaRPr lang="en-FR" sz="1100"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sz="1100" dirty="0"/>
                            <a:t>3</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𝟑</m:t>
                                    </m:r>
                                  </m:sub>
                                </m:sSub>
                              </m:oMath>
                            </m:oMathPara>
                          </a14:m>
                          <a:endParaRPr lang="en-FR" sz="1100" dirty="0"/>
                        </a:p>
                      </a:txBody>
                      <a:tcPr anchor="ctr"/>
                    </a:tc>
                    <a:extLst>
                      <a:ext uri="{0D108BD9-81ED-4DB2-BD59-A6C34878D82A}">
                        <a16:rowId xmlns:a16="http://schemas.microsoft.com/office/drawing/2014/main" val="3584762761"/>
                      </a:ext>
                    </a:extLst>
                  </a:tr>
                  <a:tr h="658277">
                    <a:tc>
                      <a:txBody>
                        <a:bodyPr/>
                        <a:lstStyle/>
                        <a:p>
                          <a:pPr algn="ctr"/>
                          <a:r>
                            <a:rPr lang="en-FR" sz="1100" dirty="0"/>
                            <a:t>Âges</a:t>
                          </a:r>
                        </a:p>
                      </a:txBody>
                      <a:tcPr anchor="ctr"/>
                    </a:tc>
                    <a:tc>
                      <a:txBody>
                        <a:bodyPr/>
                        <a:lstStyle/>
                        <a:p>
                          <a:pPr algn="ctr"/>
                          <a:r>
                            <a:rPr lang="en-FR" sz="1100" dirty="0"/>
                            <a:t>1 – 50</a:t>
                          </a:r>
                        </a:p>
                      </a:txBody>
                      <a:tcPr anchor="ctr"/>
                    </a:tc>
                    <a:tc>
                      <a:txBody>
                        <a:bodyPr/>
                        <a:lstStyle/>
                        <a:p>
                          <a:pPr algn="ctr"/>
                          <a:r>
                            <a:rPr lang="en-FR" sz="1100" dirty="0"/>
                            <a:t>1 – 110</a:t>
                          </a:r>
                        </a:p>
                      </a:txBody>
                      <a:tcPr anchor="ctr"/>
                    </a:tc>
                    <a:tc>
                      <a:txBody>
                        <a:bodyPr/>
                        <a:lstStyle/>
                        <a:p>
                          <a:pPr algn="ctr"/>
                          <a:r>
                            <a:rPr lang="en-FR" sz="1100" dirty="0"/>
                            <a:t>1 – 80</a:t>
                          </a:r>
                        </a:p>
                      </a:txBody>
                      <a:tcPr anchor="ctr"/>
                    </a:tc>
                    <a:extLst>
                      <a:ext uri="{0D108BD9-81ED-4DB2-BD59-A6C34878D82A}">
                        <a16:rowId xmlns:a16="http://schemas.microsoft.com/office/drawing/2014/main" val="4065442237"/>
                      </a:ext>
                    </a:extLst>
                  </a:tr>
                  <a:tr h="658277">
                    <a:tc>
                      <a:txBody>
                        <a:bodyPr/>
                        <a:lstStyle/>
                        <a:p>
                          <a:pPr algn="ctr"/>
                          <a:r>
                            <a:rPr lang="fr-FR" sz="1100" dirty="0"/>
                            <a:t>Nombre de Splines </a:t>
                          </a:r>
                          <a14:m>
                            <m:oMath xmlns:m="http://schemas.openxmlformats.org/officeDocument/2006/math">
                              <m:sSub>
                                <m:sSubPr>
                                  <m:ctrlPr>
                                    <a:rPr lang="fr-FR" sz="1100" i="1" smtClean="0">
                                      <a:latin typeface="Cambria Math" panose="02040503050406030204" pitchFamily="18" charset="0"/>
                                    </a:rPr>
                                  </m:ctrlPr>
                                </m:sSubPr>
                                <m:e>
                                  <m:r>
                                    <a:rPr lang="fr-FR" sz="1100" smtClean="0">
                                      <a:latin typeface="Cambria Math" panose="02040503050406030204" pitchFamily="18" charset="0"/>
                                    </a:rPr>
                                    <m:t>𝐽</m:t>
                                  </m:r>
                                </m:e>
                                <m:sub>
                                  <m:r>
                                    <a:rPr lang="fr-FR" sz="1100" smtClean="0">
                                      <a:latin typeface="Cambria Math" panose="02040503050406030204" pitchFamily="18" charset="0"/>
                                    </a:rPr>
                                    <m:t>𝑘</m:t>
                                  </m:r>
                                </m:sub>
                              </m:sSub>
                            </m:oMath>
                          </a14:m>
                          <a:endParaRPr lang="en-FR" sz="1100" dirty="0"/>
                        </a:p>
                      </a:txBody>
                      <a:tcPr anchor="ctr"/>
                    </a:tc>
                    <a:tc>
                      <a:txBody>
                        <a:bodyPr/>
                        <a:lstStyle/>
                        <a:p>
                          <a:pPr algn="ctr"/>
                          <a:r>
                            <a:rPr lang="en-FR" sz="1100" dirty="0"/>
                            <a:t>2</a:t>
                          </a:r>
                        </a:p>
                      </a:txBody>
                      <a:tcPr anchor="ctr"/>
                    </a:tc>
                    <a:tc>
                      <a:txBody>
                        <a:bodyPr/>
                        <a:lstStyle/>
                        <a:p>
                          <a:pPr algn="ctr"/>
                          <a:r>
                            <a:rPr lang="en-FR" sz="1100" dirty="0"/>
                            <a:t>25</a:t>
                          </a:r>
                        </a:p>
                      </a:txBody>
                      <a:tcPr anchor="ctr"/>
                    </a:tc>
                    <a:tc>
                      <a:txBody>
                        <a:bodyPr/>
                        <a:lstStyle/>
                        <a:p>
                          <a:pPr algn="ctr"/>
                          <a:r>
                            <a:rPr lang="en-FR" sz="1100" dirty="0"/>
                            <a:t>25</a:t>
                          </a:r>
                        </a:p>
                      </a:txBody>
                      <a:tcPr anchor="ctr"/>
                    </a:tc>
                    <a:extLst>
                      <a:ext uri="{0D108BD9-81ED-4DB2-BD59-A6C34878D82A}">
                        <a16:rowId xmlns:a16="http://schemas.microsoft.com/office/drawing/2014/main" val="1222428571"/>
                      </a:ext>
                    </a:extLst>
                  </a:tr>
                  <a:tr h="658277">
                    <a:tc>
                      <a:txBody>
                        <a:bodyPr/>
                        <a:lstStyle/>
                        <a:p>
                          <a:pPr algn="ctr"/>
                          <a:r>
                            <a:rPr lang="en-FR" sz="1100" dirty="0"/>
                            <a:t>Période modélisée</a:t>
                          </a:r>
                        </a:p>
                      </a:txBody>
                      <a:tcPr anchor="ctr"/>
                    </a:tc>
                    <a:tc>
                      <a:txBody>
                        <a:bodyPr/>
                        <a:lstStyle/>
                        <a:p>
                          <a:pPr algn="ctr"/>
                          <a:r>
                            <a:rPr lang="en-FR" sz="1100" dirty="0"/>
                            <a:t>Mortalité infantile</a:t>
                          </a:r>
                        </a:p>
                      </a:txBody>
                      <a:tcPr anchor="ctr"/>
                    </a:tc>
                    <a:tc>
                      <a:txBody>
                        <a:bodyPr/>
                        <a:lstStyle/>
                        <a:p>
                          <a:pPr algn="ctr"/>
                          <a:r>
                            <a:rPr lang="en-FR" sz="1100" dirty="0"/>
                            <a:t>Mortalité senescente</a:t>
                          </a:r>
                        </a:p>
                      </a:txBody>
                      <a:tcPr anchor="ctr"/>
                    </a:tc>
                    <a:tc>
                      <a:txBody>
                        <a:bodyPr/>
                        <a:lstStyle/>
                        <a:p>
                          <a:pPr algn="ctr"/>
                          <a:r>
                            <a:rPr lang="en-FR" sz="1100" dirty="0"/>
                            <a:t>Accident hump</a:t>
                          </a:r>
                        </a:p>
                      </a:txBody>
                      <a:tcPr anchor="ctr"/>
                    </a:tc>
                    <a:extLst>
                      <a:ext uri="{0D108BD9-81ED-4DB2-BD59-A6C34878D82A}">
                        <a16:rowId xmlns:a16="http://schemas.microsoft.com/office/drawing/2014/main" val="1304023988"/>
                      </a:ext>
                    </a:extLst>
                  </a:tr>
                </a:tbl>
              </a:graphicData>
            </a:graphic>
          </p:graphicFrame>
        </mc:Choice>
        <mc:Fallback xmlns="">
          <p:graphicFrame>
            <p:nvGraphicFramePr>
              <p:cNvPr id="11" name="Table 10">
                <a:extLst>
                  <a:ext uri="{FF2B5EF4-FFF2-40B4-BE49-F238E27FC236}">
                    <a16:creationId xmlns:a16="http://schemas.microsoft.com/office/drawing/2014/main" id="{43D966A3-2E2E-014B-BDE9-9E86AAD8A8FF}"/>
                  </a:ext>
                </a:extLst>
              </p:cNvPr>
              <p:cNvGraphicFramePr>
                <a:graphicFrameLocks noGrp="1"/>
              </p:cNvGraphicFramePr>
              <p:nvPr>
                <p:extLst>
                  <p:ext uri="{D42A27DB-BD31-4B8C-83A1-F6EECF244321}">
                    <p14:modId xmlns:p14="http://schemas.microsoft.com/office/powerpoint/2010/main" val="2324850476"/>
                  </p:ext>
                </p:extLst>
              </p:nvPr>
            </p:nvGraphicFramePr>
            <p:xfrm>
              <a:off x="4795925" y="945466"/>
              <a:ext cx="3785424" cy="2614590"/>
            </p:xfrm>
            <a:graphic>
              <a:graphicData uri="http://schemas.openxmlformats.org/drawingml/2006/table">
                <a:tbl>
                  <a:tblPr firstRow="1" bandRow="1">
                    <a:tableStyleId>{F5AB1C69-6EDB-4FF4-983F-18BD219EF322}</a:tableStyleId>
                  </a:tblPr>
                  <a:tblGrid>
                    <a:gridCol w="946356">
                      <a:extLst>
                        <a:ext uri="{9D8B030D-6E8A-4147-A177-3AD203B41FA5}">
                          <a16:colId xmlns:a16="http://schemas.microsoft.com/office/drawing/2014/main" val="3906434393"/>
                        </a:ext>
                      </a:extLst>
                    </a:gridCol>
                    <a:gridCol w="946356">
                      <a:extLst>
                        <a:ext uri="{9D8B030D-6E8A-4147-A177-3AD203B41FA5}">
                          <a16:colId xmlns:a16="http://schemas.microsoft.com/office/drawing/2014/main" val="2504332798"/>
                        </a:ext>
                      </a:extLst>
                    </a:gridCol>
                    <a:gridCol w="946356">
                      <a:extLst>
                        <a:ext uri="{9D8B030D-6E8A-4147-A177-3AD203B41FA5}">
                          <a16:colId xmlns:a16="http://schemas.microsoft.com/office/drawing/2014/main" val="2113189075"/>
                        </a:ext>
                      </a:extLst>
                    </a:gridCol>
                    <a:gridCol w="946356">
                      <a:extLst>
                        <a:ext uri="{9D8B030D-6E8A-4147-A177-3AD203B41FA5}">
                          <a16:colId xmlns:a16="http://schemas.microsoft.com/office/drawing/2014/main" val="4148261028"/>
                        </a:ext>
                      </a:extLst>
                    </a:gridCol>
                  </a:tblGrid>
                  <a:tr h="639759">
                    <a:tc>
                      <a:txBody>
                        <a:bodyPr/>
                        <a:lstStyle/>
                        <a:p>
                          <a:pPr algn="r"/>
                          <a:r>
                            <a:rPr lang="en-FR" sz="1100" dirty="0"/>
                            <a:t>k</a:t>
                          </a:r>
                        </a:p>
                      </a:txBody>
                      <a:tcPr anchor="ctr">
                        <a:lnTlToBr w="12700" cap="flat" cmpd="sng" algn="ctr">
                          <a:solidFill>
                            <a:schemeClr val="bg1"/>
                          </a:solidFill>
                          <a:prstDash val="solid"/>
                          <a:round/>
                          <a:headEnd type="none" w="med" len="med"/>
                          <a:tailEnd type="none" w="med" len="med"/>
                        </a:lnTlToBr>
                      </a:tcPr>
                    </a:tc>
                    <a:tc>
                      <a:txBody>
                        <a:bodyPr/>
                        <a:lstStyle/>
                        <a:p>
                          <a:endParaRPr lang="en-FR"/>
                        </a:p>
                      </a:txBody>
                      <a:tcPr anchor="ctr">
                        <a:blipFill>
                          <a:blip r:embed="rId3"/>
                          <a:stretch>
                            <a:fillRect l="-101333" t="-1961" r="-200000" b="-305882"/>
                          </a:stretch>
                        </a:blipFill>
                      </a:tcPr>
                    </a:tc>
                    <a:tc>
                      <a:txBody>
                        <a:bodyPr/>
                        <a:lstStyle/>
                        <a:p>
                          <a:endParaRPr lang="en-FR"/>
                        </a:p>
                      </a:txBody>
                      <a:tcPr anchor="ctr">
                        <a:blipFill>
                          <a:blip r:embed="rId3"/>
                          <a:stretch>
                            <a:fillRect l="-204054" t="-1961" r="-102703" b="-305882"/>
                          </a:stretch>
                        </a:blipFill>
                      </a:tcPr>
                    </a:tc>
                    <a:tc>
                      <a:txBody>
                        <a:bodyPr/>
                        <a:lstStyle/>
                        <a:p>
                          <a:endParaRPr lang="en-FR"/>
                        </a:p>
                      </a:txBody>
                      <a:tcPr anchor="ctr">
                        <a:blipFill>
                          <a:blip r:embed="rId3"/>
                          <a:stretch>
                            <a:fillRect l="-300000" t="-1961" r="-1333" b="-305882"/>
                          </a:stretch>
                        </a:blipFill>
                      </a:tcPr>
                    </a:tc>
                    <a:extLst>
                      <a:ext uri="{0D108BD9-81ED-4DB2-BD59-A6C34878D82A}">
                        <a16:rowId xmlns:a16="http://schemas.microsoft.com/office/drawing/2014/main" val="3584762761"/>
                      </a:ext>
                    </a:extLst>
                  </a:tr>
                  <a:tr h="658277">
                    <a:tc>
                      <a:txBody>
                        <a:bodyPr/>
                        <a:lstStyle/>
                        <a:p>
                          <a:pPr algn="ctr"/>
                          <a:r>
                            <a:rPr lang="en-FR" sz="1100" dirty="0"/>
                            <a:t>Âges</a:t>
                          </a:r>
                        </a:p>
                      </a:txBody>
                      <a:tcPr anchor="ctr"/>
                    </a:tc>
                    <a:tc>
                      <a:txBody>
                        <a:bodyPr/>
                        <a:lstStyle/>
                        <a:p>
                          <a:pPr algn="ctr"/>
                          <a:r>
                            <a:rPr lang="en-FR" sz="1100" dirty="0"/>
                            <a:t>1 – 50</a:t>
                          </a:r>
                        </a:p>
                      </a:txBody>
                      <a:tcPr anchor="ctr"/>
                    </a:tc>
                    <a:tc>
                      <a:txBody>
                        <a:bodyPr/>
                        <a:lstStyle/>
                        <a:p>
                          <a:pPr algn="ctr"/>
                          <a:r>
                            <a:rPr lang="en-FR" sz="1100" dirty="0"/>
                            <a:t>1 – 110</a:t>
                          </a:r>
                        </a:p>
                      </a:txBody>
                      <a:tcPr anchor="ctr"/>
                    </a:tc>
                    <a:tc>
                      <a:txBody>
                        <a:bodyPr/>
                        <a:lstStyle/>
                        <a:p>
                          <a:pPr algn="ctr"/>
                          <a:r>
                            <a:rPr lang="en-FR" sz="1100" dirty="0"/>
                            <a:t>1 – 80</a:t>
                          </a:r>
                        </a:p>
                      </a:txBody>
                      <a:tcPr anchor="ctr"/>
                    </a:tc>
                    <a:extLst>
                      <a:ext uri="{0D108BD9-81ED-4DB2-BD59-A6C34878D82A}">
                        <a16:rowId xmlns:a16="http://schemas.microsoft.com/office/drawing/2014/main" val="4065442237"/>
                      </a:ext>
                    </a:extLst>
                  </a:tr>
                  <a:tr h="658277">
                    <a:tc>
                      <a:txBody>
                        <a:bodyPr/>
                        <a:lstStyle/>
                        <a:p>
                          <a:endParaRPr lang="en-FR"/>
                        </a:p>
                      </a:txBody>
                      <a:tcPr anchor="ctr">
                        <a:blipFill>
                          <a:blip r:embed="rId3"/>
                          <a:stretch>
                            <a:fillRect l="-1333" t="-200000" r="-300000" b="-100000"/>
                          </a:stretch>
                        </a:blipFill>
                      </a:tcPr>
                    </a:tc>
                    <a:tc>
                      <a:txBody>
                        <a:bodyPr/>
                        <a:lstStyle/>
                        <a:p>
                          <a:pPr algn="ctr"/>
                          <a:r>
                            <a:rPr lang="en-FR" sz="1100" dirty="0"/>
                            <a:t>2</a:t>
                          </a:r>
                        </a:p>
                      </a:txBody>
                      <a:tcPr anchor="ctr"/>
                    </a:tc>
                    <a:tc>
                      <a:txBody>
                        <a:bodyPr/>
                        <a:lstStyle/>
                        <a:p>
                          <a:pPr algn="ctr"/>
                          <a:r>
                            <a:rPr lang="en-FR" sz="1100" dirty="0"/>
                            <a:t>25</a:t>
                          </a:r>
                        </a:p>
                      </a:txBody>
                      <a:tcPr anchor="ctr"/>
                    </a:tc>
                    <a:tc>
                      <a:txBody>
                        <a:bodyPr/>
                        <a:lstStyle/>
                        <a:p>
                          <a:pPr algn="ctr"/>
                          <a:r>
                            <a:rPr lang="en-FR" sz="1100" dirty="0"/>
                            <a:t>25</a:t>
                          </a:r>
                        </a:p>
                      </a:txBody>
                      <a:tcPr anchor="ctr"/>
                    </a:tc>
                    <a:extLst>
                      <a:ext uri="{0D108BD9-81ED-4DB2-BD59-A6C34878D82A}">
                        <a16:rowId xmlns:a16="http://schemas.microsoft.com/office/drawing/2014/main" val="1222428571"/>
                      </a:ext>
                    </a:extLst>
                  </a:tr>
                  <a:tr h="658277">
                    <a:tc>
                      <a:txBody>
                        <a:bodyPr/>
                        <a:lstStyle/>
                        <a:p>
                          <a:pPr algn="ctr"/>
                          <a:r>
                            <a:rPr lang="en-FR" sz="1100" dirty="0"/>
                            <a:t>Période modélisée</a:t>
                          </a:r>
                        </a:p>
                      </a:txBody>
                      <a:tcPr anchor="ctr"/>
                    </a:tc>
                    <a:tc>
                      <a:txBody>
                        <a:bodyPr/>
                        <a:lstStyle/>
                        <a:p>
                          <a:pPr algn="ctr"/>
                          <a:r>
                            <a:rPr lang="en-FR" sz="1100" dirty="0"/>
                            <a:t>Mortalité infantile</a:t>
                          </a:r>
                        </a:p>
                      </a:txBody>
                      <a:tcPr anchor="ctr"/>
                    </a:tc>
                    <a:tc>
                      <a:txBody>
                        <a:bodyPr/>
                        <a:lstStyle/>
                        <a:p>
                          <a:pPr algn="ctr"/>
                          <a:r>
                            <a:rPr lang="en-FR" sz="1100" dirty="0"/>
                            <a:t>Mortalité senescente</a:t>
                          </a:r>
                        </a:p>
                      </a:txBody>
                      <a:tcPr anchor="ctr"/>
                    </a:tc>
                    <a:tc>
                      <a:txBody>
                        <a:bodyPr/>
                        <a:lstStyle/>
                        <a:p>
                          <a:pPr algn="ctr"/>
                          <a:r>
                            <a:rPr lang="en-FR" sz="1100" dirty="0"/>
                            <a:t>Accident hump</a:t>
                          </a:r>
                        </a:p>
                      </a:txBody>
                      <a:tcPr anchor="ctr"/>
                    </a:tc>
                    <a:extLst>
                      <a:ext uri="{0D108BD9-81ED-4DB2-BD59-A6C34878D82A}">
                        <a16:rowId xmlns:a16="http://schemas.microsoft.com/office/drawing/2014/main" val="1304023988"/>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0D11255-DA75-4348-948D-46CEFA50A664}"/>
                  </a:ext>
                </a:extLst>
              </p:cNvPr>
              <p:cNvSpPr/>
              <p:nvPr/>
            </p:nvSpPr>
            <p:spPr>
              <a:xfrm>
                <a:off x="500254" y="3648273"/>
                <a:ext cx="8081096" cy="871521"/>
              </a:xfrm>
              <a:prstGeom prst="rect">
                <a:avLst/>
              </a:prstGeom>
            </p:spPr>
            <p:txBody>
              <a:bodyPr wrap="square">
                <a:spAutoFit/>
              </a:bodyPr>
              <a:lstStyle/>
              <a:p>
                <a:pPr>
                  <a:buClr>
                    <a:srgbClr val="00ADC6"/>
                  </a:buClr>
                  <a:buSzPct val="144000"/>
                </a:pPr>
                <a:r>
                  <a:rPr lang="fr-FR" sz="1200" dirty="0">
                    <a:ea typeface="Cambria Math" panose="02040503050406030204" pitchFamily="18" charset="0"/>
                  </a:rPr>
                  <a:t>Equation du modèle : </a:t>
                </a:r>
                <a:br>
                  <a:rPr lang="fr-FR" sz="1200" dirty="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μ</m:t>
                          </m:r>
                        </m:e>
                        <m:sub>
                          <m:r>
                            <a:rPr lang="fr-FR" sz="1200" i="1">
                              <a:latin typeface="Cambria Math" panose="02040503050406030204" pitchFamily="18" charset="0"/>
                              <a:ea typeface="Cambria Math" panose="02040503050406030204" pitchFamily="18" charset="0"/>
                            </a:rPr>
                            <m:t>𝑖</m:t>
                          </m:r>
                        </m:sub>
                      </m:sSub>
                      <m:r>
                        <a:rPr lang="fr-FR" sz="1200" i="1">
                          <a:latin typeface="Cambria Math" panose="02040503050406030204" pitchFamily="18" charset="0"/>
                          <a:ea typeface="Cambria Math" panose="02040503050406030204" pitchFamily="18" charset="0"/>
                        </a:rPr>
                        <m:t> =</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𝑒</m:t>
                          </m:r>
                        </m:e>
                        <m:sub>
                          <m:r>
                            <a:rPr lang="fr-FR" sz="1200" i="1">
                              <a:latin typeface="Cambria Math" panose="02040503050406030204" pitchFamily="18" charset="0"/>
                              <a:ea typeface="Cambria Math" panose="02040503050406030204" pitchFamily="18" charset="0"/>
                            </a:rPr>
                            <m:t>𝑖</m:t>
                          </m:r>
                        </m:sub>
                      </m:sSub>
                      <m:d>
                        <m:dPr>
                          <m:ctrlPr>
                            <a:rPr lang="fr-FR" sz="1200" i="1">
                              <a:latin typeface="Cambria Math" panose="02040503050406030204" pitchFamily="18" charset="0"/>
                              <a:ea typeface="Cambria Math" panose="02040503050406030204" pitchFamily="18" charset="0"/>
                            </a:rPr>
                          </m:ctrlPr>
                        </m:dPr>
                        <m:e>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Sub>
                                    </m:e>
                                  </m:nary>
                                </m:e>
                              </m:d>
                            </m:e>
                          </m:func>
                          <m:r>
                            <a:rPr lang="fr-FR" sz="1200" i="1">
                              <a:latin typeface="Cambria Math" panose="02040503050406030204" pitchFamily="18" charset="0"/>
                              <a:ea typeface="Cambria Math" panose="02040503050406030204" pitchFamily="18" charset="0"/>
                            </a:rPr>
                            <m:t>+</m:t>
                          </m:r>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25</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2</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2</m:t>
                                          </m:r>
                                        </m:sub>
                                      </m:sSub>
                                    </m:e>
                                  </m:nary>
                                </m:e>
                              </m:d>
                            </m:e>
                          </m:func>
                          <m:r>
                            <a:rPr lang="fr-FR" sz="1200" i="1">
                              <a:latin typeface="Cambria Math" panose="02040503050406030204" pitchFamily="18" charset="0"/>
                              <a:ea typeface="Cambria Math" panose="02040503050406030204" pitchFamily="18" charset="0"/>
                            </a:rPr>
                            <m:t>+</m:t>
                          </m:r>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25</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3</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3</m:t>
                                          </m:r>
                                        </m:sub>
                                      </m:sSub>
                                    </m:e>
                                  </m:nary>
                                </m:e>
                              </m:d>
                            </m:e>
                          </m:func>
                        </m:e>
                      </m:d>
                    </m:oMath>
                  </m:oMathPara>
                </a14:m>
                <a:endParaRPr lang="fr-FR" sz="1200" dirty="0">
                  <a:ea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A0D11255-DA75-4348-948D-46CEFA50A664}"/>
                  </a:ext>
                </a:extLst>
              </p:cNvPr>
              <p:cNvSpPr>
                <a:spLocks noRot="1" noChangeAspect="1" noMove="1" noResize="1" noEditPoints="1" noAdjustHandles="1" noChangeArrowheads="1" noChangeShapeType="1" noTextEdit="1"/>
              </p:cNvSpPr>
              <p:nvPr/>
            </p:nvSpPr>
            <p:spPr>
              <a:xfrm>
                <a:off x="500254" y="3648273"/>
                <a:ext cx="8081096" cy="871521"/>
              </a:xfrm>
              <a:prstGeom prst="rect">
                <a:avLst/>
              </a:prstGeom>
              <a:blipFill>
                <a:blip r:embed="rId4"/>
                <a:stretch>
                  <a:fillRect t="-37143" b="-92857"/>
                </a:stretch>
              </a:blipFill>
            </p:spPr>
            <p:txBody>
              <a:bodyPr/>
              <a:lstStyle/>
              <a:p>
                <a:r>
                  <a:rPr lang="fr-FR">
                    <a:noFill/>
                  </a:rPr>
                  <a:t> </a:t>
                </a:r>
              </a:p>
            </p:txBody>
          </p:sp>
        </mc:Fallback>
      </mc:AlternateContent>
      <p:sp>
        <p:nvSpPr>
          <p:cNvPr id="9" name="TextBox 8">
            <a:extLst>
              <a:ext uri="{FF2B5EF4-FFF2-40B4-BE49-F238E27FC236}">
                <a16:creationId xmlns:a16="http://schemas.microsoft.com/office/drawing/2014/main" id="{62A85A01-4C74-6C43-95CA-D30C85BC72D6}"/>
              </a:ext>
            </a:extLst>
          </p:cNvPr>
          <p:cNvSpPr txBox="1"/>
          <p:nvPr/>
        </p:nvSpPr>
        <p:spPr bwMode="auto">
          <a:xfrm>
            <a:off x="305520" y="4656099"/>
            <a:ext cx="590706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Carlo GG. </a:t>
            </a:r>
            <a:r>
              <a:rPr lang="fr-FR" sz="900" dirty="0" err="1">
                <a:solidFill>
                  <a:srgbClr val="404040"/>
                </a:solidFill>
                <a:latin typeface="+mj-lt"/>
                <a:cs typeface="Arial" pitchFamily="34" charset="0"/>
              </a:rPr>
              <a:t>Camarda</a:t>
            </a:r>
            <a:r>
              <a:rPr lang="fr-FR" sz="900" dirty="0">
                <a:solidFill>
                  <a:srgbClr val="404040"/>
                </a:solidFill>
                <a:latin typeface="+mj-lt"/>
                <a:cs typeface="Arial" pitchFamily="34" charset="0"/>
              </a:rPr>
              <a:t>, Paul HC </a:t>
            </a:r>
            <a:r>
              <a:rPr lang="fr-FR" sz="900" dirty="0" err="1">
                <a:solidFill>
                  <a:srgbClr val="404040"/>
                </a:solidFill>
                <a:latin typeface="+mj-lt"/>
                <a:cs typeface="Arial" pitchFamily="34" charset="0"/>
              </a:rPr>
              <a:t>Eilers</a:t>
            </a:r>
            <a:r>
              <a:rPr lang="fr-FR" sz="900" dirty="0">
                <a:solidFill>
                  <a:srgbClr val="404040"/>
                </a:solidFill>
                <a:latin typeface="+mj-lt"/>
                <a:cs typeface="Arial" pitchFamily="34" charset="0"/>
              </a:rPr>
              <a:t>, </a:t>
            </a:r>
            <a:r>
              <a:rPr lang="fr-FR" sz="900" dirty="0" err="1">
                <a:solidFill>
                  <a:srgbClr val="404040"/>
                </a:solidFill>
                <a:latin typeface="+mj-lt"/>
                <a:cs typeface="Arial" pitchFamily="34" charset="0"/>
              </a:rPr>
              <a:t>Jutta</a:t>
            </a:r>
            <a:r>
              <a:rPr lang="fr-FR" sz="900" dirty="0">
                <a:solidFill>
                  <a:srgbClr val="404040"/>
                </a:solidFill>
                <a:latin typeface="+mj-lt"/>
                <a:cs typeface="Arial" pitchFamily="34" charset="0"/>
              </a:rPr>
              <a:t> </a:t>
            </a:r>
            <a:r>
              <a:rPr lang="fr-FR" sz="900" dirty="0" err="1">
                <a:solidFill>
                  <a:srgbClr val="404040"/>
                </a:solidFill>
                <a:latin typeface="+mj-lt"/>
                <a:cs typeface="Arial" pitchFamily="34" charset="0"/>
              </a:rPr>
              <a:t>Gampe</a:t>
            </a:r>
            <a:r>
              <a:rPr lang="fr-FR" sz="900" dirty="0">
                <a:solidFill>
                  <a:srgbClr val="404040"/>
                </a:solidFill>
                <a:latin typeface="+mj-lt"/>
                <a:cs typeface="Arial" pitchFamily="34" charset="0"/>
              </a:rPr>
              <a:t>,  </a:t>
            </a:r>
            <a:r>
              <a:rPr lang="fr-FR" sz="900" i="1" dirty="0" err="1">
                <a:solidFill>
                  <a:srgbClr val="404040"/>
                </a:solidFill>
                <a:latin typeface="+mj-lt"/>
                <a:cs typeface="Arial" pitchFamily="34" charset="0"/>
              </a:rPr>
              <a:t>Sums</a:t>
            </a:r>
            <a:r>
              <a:rPr lang="fr-FR" sz="900" i="1" dirty="0">
                <a:solidFill>
                  <a:srgbClr val="404040"/>
                </a:solidFill>
                <a:latin typeface="+mj-lt"/>
                <a:cs typeface="Arial" pitchFamily="34" charset="0"/>
              </a:rPr>
              <a:t> of </a:t>
            </a:r>
            <a:r>
              <a:rPr lang="fr-FR" sz="900" i="1" dirty="0" err="1">
                <a:solidFill>
                  <a:srgbClr val="404040"/>
                </a:solidFill>
                <a:latin typeface="+mj-lt"/>
                <a:cs typeface="Arial" pitchFamily="34" charset="0"/>
              </a:rPr>
              <a:t>smooth</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exponentials</a:t>
            </a:r>
            <a:r>
              <a:rPr lang="fr-FR" sz="900" i="1" dirty="0">
                <a:solidFill>
                  <a:srgbClr val="404040"/>
                </a:solidFill>
                <a:latin typeface="+mj-lt"/>
                <a:cs typeface="Arial" pitchFamily="34" charset="0"/>
              </a:rPr>
              <a:t> to </a:t>
            </a:r>
            <a:r>
              <a:rPr lang="fr-FR" sz="900" i="1" dirty="0" err="1">
                <a:solidFill>
                  <a:srgbClr val="404040"/>
                </a:solidFill>
                <a:latin typeface="+mj-lt"/>
                <a:cs typeface="Arial" pitchFamily="34" charset="0"/>
              </a:rPr>
              <a:t>decompose</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complex</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series</a:t>
            </a:r>
            <a:r>
              <a:rPr lang="fr-FR" sz="900" i="1" dirty="0">
                <a:solidFill>
                  <a:srgbClr val="404040"/>
                </a:solidFill>
                <a:latin typeface="+mj-lt"/>
                <a:cs typeface="Arial" pitchFamily="34" charset="0"/>
              </a:rPr>
              <a:t> of </a:t>
            </a:r>
            <a:r>
              <a:rPr lang="fr-FR" sz="900" i="1" dirty="0" err="1">
                <a:solidFill>
                  <a:srgbClr val="404040"/>
                </a:solidFill>
                <a:latin typeface="+mj-lt"/>
                <a:cs typeface="Arial" pitchFamily="34" charset="0"/>
              </a:rPr>
              <a:t>counts</a:t>
            </a:r>
            <a:r>
              <a:rPr lang="fr-FR" sz="900" i="1" dirty="0">
                <a:solidFill>
                  <a:srgbClr val="404040"/>
                </a:solidFill>
                <a:latin typeface="+mj-lt"/>
                <a:cs typeface="Arial" pitchFamily="34" charset="0"/>
              </a:rPr>
              <a:t>, </a:t>
            </a:r>
            <a:r>
              <a:rPr lang="fr-FR" sz="900" dirty="0">
                <a:solidFill>
                  <a:srgbClr val="404040"/>
                </a:solidFill>
                <a:latin typeface="+mj-lt"/>
                <a:cs typeface="Arial" pitchFamily="34" charset="0"/>
              </a:rPr>
              <a:t>2016</a:t>
            </a:r>
            <a:r>
              <a:rPr lang="fr-FR" sz="900" i="1" dirty="0">
                <a:solidFill>
                  <a:srgbClr val="404040"/>
                </a:solidFill>
                <a:latin typeface="+mj-lt"/>
                <a:cs typeface="Arial" pitchFamily="34" charset="0"/>
              </a:rPr>
              <a:t> </a:t>
            </a:r>
          </a:p>
        </p:txBody>
      </p:sp>
    </p:spTree>
    <p:extLst>
      <p:ext uri="{BB962C8B-B14F-4D97-AF65-F5344CB8AC3E}">
        <p14:creationId xmlns:p14="http://schemas.microsoft.com/office/powerpoint/2010/main" val="256584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Fit des données</a:t>
            </a:r>
          </a:p>
        </p:txBody>
      </p:sp>
    </p:spTree>
    <p:extLst>
      <p:ext uri="{BB962C8B-B14F-4D97-AF65-F5344CB8AC3E}">
        <p14:creationId xmlns:p14="http://schemas.microsoft.com/office/powerpoint/2010/main" val="5929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Taux de mortalité fittés</a:t>
            </a:r>
          </a:p>
        </p:txBody>
      </p:sp>
      <p:pic>
        <p:nvPicPr>
          <p:cNvPr id="8" name="Picture 7" descr="A picture containing drawing&#10;&#10;Description automatically generated">
            <a:extLst>
              <a:ext uri="{FF2B5EF4-FFF2-40B4-BE49-F238E27FC236}">
                <a16:creationId xmlns:a16="http://schemas.microsoft.com/office/drawing/2014/main" id="{9A4AB4E5-9715-4142-96A2-3FE44FAA05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718" y="1455344"/>
            <a:ext cx="596317" cy="596317"/>
          </a:xfrm>
          <a:prstGeom prst="rect">
            <a:avLst/>
          </a:prstGeom>
        </p:spPr>
      </p:pic>
      <p:pic>
        <p:nvPicPr>
          <p:cNvPr id="2" name="Picture 1">
            <a:extLst>
              <a:ext uri="{FF2B5EF4-FFF2-40B4-BE49-F238E27FC236}">
                <a16:creationId xmlns:a16="http://schemas.microsoft.com/office/drawing/2014/main" id="{12DBFE0A-FB92-6646-8BEB-B4C811AF5BB7}"/>
              </a:ext>
            </a:extLst>
          </p:cNvPr>
          <p:cNvPicPr>
            <a:picLocks noChangeAspect="1"/>
          </p:cNvPicPr>
          <p:nvPr/>
        </p:nvPicPr>
        <p:blipFill>
          <a:blip r:embed="rId4"/>
          <a:stretch>
            <a:fillRect/>
          </a:stretch>
        </p:blipFill>
        <p:spPr>
          <a:xfrm>
            <a:off x="3333508" y="2928490"/>
            <a:ext cx="5388212" cy="1688429"/>
          </a:xfrm>
          <a:prstGeom prst="rect">
            <a:avLst/>
          </a:prstGeom>
        </p:spPr>
      </p:pic>
      <p:pic>
        <p:nvPicPr>
          <p:cNvPr id="12" name="Picture 11">
            <a:extLst>
              <a:ext uri="{FF2B5EF4-FFF2-40B4-BE49-F238E27FC236}">
                <a16:creationId xmlns:a16="http://schemas.microsoft.com/office/drawing/2014/main" id="{2D300B5F-E8A2-354B-9330-AB297E77F554}"/>
              </a:ext>
            </a:extLst>
          </p:cNvPr>
          <p:cNvPicPr>
            <a:picLocks noChangeAspect="1"/>
          </p:cNvPicPr>
          <p:nvPr/>
        </p:nvPicPr>
        <p:blipFill>
          <a:blip r:embed="rId5"/>
          <a:stretch>
            <a:fillRect/>
          </a:stretch>
        </p:blipFill>
        <p:spPr>
          <a:xfrm>
            <a:off x="3333507" y="870155"/>
            <a:ext cx="5391587" cy="1803117"/>
          </a:xfrm>
          <a:prstGeom prst="rect">
            <a:avLst/>
          </a:prstGeom>
        </p:spPr>
      </p:pic>
      <p:pic>
        <p:nvPicPr>
          <p:cNvPr id="13" name="Picture 12" descr="A picture containing graphics, umbrella, drawing&#10;&#10;Description automatically generated">
            <a:extLst>
              <a:ext uri="{FF2B5EF4-FFF2-40B4-BE49-F238E27FC236}">
                <a16:creationId xmlns:a16="http://schemas.microsoft.com/office/drawing/2014/main" id="{28AED721-66A8-894C-94FE-E24F144356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3872" y="3517764"/>
            <a:ext cx="563791" cy="563791"/>
          </a:xfrm>
          <a:prstGeom prst="rect">
            <a:avLst/>
          </a:prstGeom>
        </p:spPr>
      </p:pic>
      <p:sp>
        <p:nvSpPr>
          <p:cNvPr id="15" name="TextBox 14">
            <a:extLst>
              <a:ext uri="{FF2B5EF4-FFF2-40B4-BE49-F238E27FC236}">
                <a16:creationId xmlns:a16="http://schemas.microsoft.com/office/drawing/2014/main" id="{02F88FBB-E71A-2F4B-8DB5-A5E3E9677709}"/>
              </a:ext>
            </a:extLst>
          </p:cNvPr>
          <p:cNvSpPr txBox="1"/>
          <p:nvPr/>
        </p:nvSpPr>
        <p:spPr bwMode="auto">
          <a:xfrm>
            <a:off x="476786" y="1261061"/>
            <a:ext cx="163346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algn="ctr" eaLnBrk="1" hangingPunct="1"/>
            <a:r>
              <a:rPr lang="fr-FR" sz="3600" b="1" dirty="0">
                <a:solidFill>
                  <a:srgbClr val="00AEC6"/>
                </a:solidFill>
                <a:latin typeface="+mj-lt"/>
                <a:cs typeface="Arial" pitchFamily="34" charset="0"/>
              </a:rPr>
              <a:t>FRANCE</a:t>
            </a:r>
          </a:p>
          <a:p>
            <a:pPr eaLnBrk="1" hangingPunct="1"/>
            <a:r>
              <a:rPr lang="fr-FR" sz="2800" b="1" dirty="0">
                <a:solidFill>
                  <a:srgbClr val="9FD9B4"/>
                </a:solidFill>
                <a:latin typeface="+mj-lt"/>
                <a:cs typeface="Arial" pitchFamily="34" charset="0"/>
              </a:rPr>
              <a:t>1960-1990</a:t>
            </a:r>
          </a:p>
        </p:txBody>
      </p:sp>
      <p:sp>
        <p:nvSpPr>
          <p:cNvPr id="18" name="TextBox 17">
            <a:extLst>
              <a:ext uri="{FF2B5EF4-FFF2-40B4-BE49-F238E27FC236}">
                <a16:creationId xmlns:a16="http://schemas.microsoft.com/office/drawing/2014/main" id="{1B1DEB8F-10F9-8542-A665-F1B61C4FE17A}"/>
              </a:ext>
            </a:extLst>
          </p:cNvPr>
          <p:cNvSpPr txBox="1"/>
          <p:nvPr/>
        </p:nvSpPr>
        <p:spPr bwMode="auto">
          <a:xfrm>
            <a:off x="594606" y="3311039"/>
            <a:ext cx="13978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algn="ctr" eaLnBrk="1" hangingPunct="1"/>
            <a:r>
              <a:rPr lang="fr-FR" sz="3600" b="1" dirty="0">
                <a:solidFill>
                  <a:srgbClr val="00AEC6"/>
                </a:solidFill>
                <a:latin typeface="+mj-lt"/>
                <a:cs typeface="Arial" pitchFamily="34" charset="0"/>
              </a:rPr>
              <a:t>CHILI</a:t>
            </a:r>
          </a:p>
          <a:p>
            <a:pPr algn="ctr" eaLnBrk="1" hangingPunct="1"/>
            <a:r>
              <a:rPr lang="fr-FR" sz="2400" b="1" dirty="0">
                <a:solidFill>
                  <a:srgbClr val="9FD9B4"/>
                </a:solidFill>
                <a:latin typeface="+mj-lt"/>
                <a:cs typeface="Arial" pitchFamily="34" charset="0"/>
              </a:rPr>
              <a:t>1992-2007</a:t>
            </a:r>
          </a:p>
        </p:txBody>
      </p:sp>
      <p:sp>
        <p:nvSpPr>
          <p:cNvPr id="5" name="TextBox 4">
            <a:extLst>
              <a:ext uri="{FF2B5EF4-FFF2-40B4-BE49-F238E27FC236}">
                <a16:creationId xmlns:a16="http://schemas.microsoft.com/office/drawing/2014/main" id="{1688DCB6-8FE9-DB49-8300-2D29A403C419}"/>
              </a:ext>
            </a:extLst>
          </p:cNvPr>
          <p:cNvSpPr txBox="1"/>
          <p:nvPr/>
        </p:nvSpPr>
        <p:spPr bwMode="auto">
          <a:xfrm>
            <a:off x="304800" y="4672891"/>
            <a:ext cx="5802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800" i="1" dirty="0">
                <a:solidFill>
                  <a:schemeClr val="tx1">
                    <a:lumMod val="50000"/>
                    <a:lumOff val="50000"/>
                  </a:schemeClr>
                </a:solidFill>
                <a:latin typeface="+mj-lt"/>
                <a:cs typeface="Arial" pitchFamily="34" charset="0"/>
              </a:rPr>
              <a:t>Données HMD</a:t>
            </a:r>
          </a:p>
        </p:txBody>
      </p:sp>
    </p:spTree>
    <p:extLst>
      <p:ext uri="{BB962C8B-B14F-4D97-AF65-F5344CB8AC3E}">
        <p14:creationId xmlns:p14="http://schemas.microsoft.com/office/powerpoint/2010/main" val="223366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727514-BEFF-9646-AE68-3E46FBC53CD4}"/>
              </a:ext>
            </a:extLst>
          </p:cNvPr>
          <p:cNvSpPr>
            <a:spLocks noGrp="1"/>
          </p:cNvSpPr>
          <p:nvPr>
            <p:ph sz="quarter" idx="11"/>
          </p:nvPr>
        </p:nvSpPr>
        <p:spPr/>
        <p:txBody>
          <a:bodyPr/>
          <a:lstStyle/>
          <a:p>
            <a:r>
              <a:rPr lang="fr-FR" dirty="0"/>
              <a:t>3</a:t>
            </a:r>
          </a:p>
        </p:txBody>
      </p:sp>
      <p:sp>
        <p:nvSpPr>
          <p:cNvPr id="9" name="Content Placeholder 8">
            <a:extLst>
              <a:ext uri="{FF2B5EF4-FFF2-40B4-BE49-F238E27FC236}">
                <a16:creationId xmlns:a16="http://schemas.microsoft.com/office/drawing/2014/main" id="{DAF2D4C2-60AD-B945-93EE-FC3D7E1EAB14}"/>
              </a:ext>
            </a:extLst>
          </p:cNvPr>
          <p:cNvSpPr>
            <a:spLocks noGrp="1"/>
          </p:cNvSpPr>
          <p:nvPr>
            <p:ph sz="quarter" idx="10"/>
          </p:nvPr>
        </p:nvSpPr>
        <p:spPr/>
        <p:txBody>
          <a:bodyPr/>
          <a:lstStyle/>
          <a:p>
            <a:r>
              <a:rPr lang="fr-FR" b="1" dirty="0">
                <a:solidFill>
                  <a:schemeClr val="bg1"/>
                </a:solidFill>
              </a:rPr>
              <a:t>Décomposition</a:t>
            </a:r>
          </a:p>
        </p:txBody>
      </p:sp>
    </p:spTree>
    <p:extLst>
      <p:ext uri="{BB962C8B-B14F-4D97-AF65-F5344CB8AC3E}">
        <p14:creationId xmlns:p14="http://schemas.microsoft.com/office/powerpoint/2010/main" val="1054417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Décomposition</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
        <p:nvSpPr>
          <p:cNvPr id="13" name="TextBox 12">
            <a:extLst>
              <a:ext uri="{FF2B5EF4-FFF2-40B4-BE49-F238E27FC236}">
                <a16:creationId xmlns:a16="http://schemas.microsoft.com/office/drawing/2014/main" id="{9ABAF5ED-FBB6-3348-B504-07CCAA2C964C}"/>
              </a:ext>
            </a:extLst>
          </p:cNvPr>
          <p:cNvSpPr txBox="1"/>
          <p:nvPr/>
        </p:nvSpPr>
        <p:spPr bwMode="auto">
          <a:xfrm>
            <a:off x="414867" y="1386318"/>
            <a:ext cx="1837267"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100" dirty="0">
                <a:solidFill>
                  <a:srgbClr val="00AEC6"/>
                </a:solidFill>
                <a:latin typeface="+mj-lt"/>
                <a:cs typeface="Arial" pitchFamily="34" charset="0"/>
              </a:rPr>
              <a:t>Sur le graphique : </a:t>
            </a:r>
          </a:p>
          <a:p>
            <a:pPr algn="just" eaLnBrk="1" hangingPunct="1"/>
            <a:r>
              <a:rPr lang="fr-FR" sz="1100" dirty="0">
                <a:solidFill>
                  <a:srgbClr val="404040"/>
                </a:solidFill>
                <a:latin typeface="+mj-lt"/>
                <a:cs typeface="Arial" pitchFamily="34" charset="0"/>
              </a:rPr>
              <a:t>Décomposition des taux de mortalité en composantes.  Les trois composantes sont représentées en Bleu, Vert et Rouge. La somme des trois composantes est représentée par la courbe violette. </a:t>
            </a:r>
          </a:p>
          <a:p>
            <a:pPr algn="just" eaLnBrk="1" hangingPunct="1"/>
            <a:endParaRPr lang="fr-FR" sz="1100" dirty="0">
              <a:solidFill>
                <a:srgbClr val="404040"/>
              </a:solidFill>
              <a:latin typeface="+mj-lt"/>
              <a:cs typeface="Arial" pitchFamily="34" charset="0"/>
            </a:endParaRPr>
          </a:p>
          <a:p>
            <a:pPr algn="just" eaLnBrk="1" hangingPunct="1"/>
            <a:r>
              <a:rPr lang="fr-FR" sz="1100" dirty="0">
                <a:solidFill>
                  <a:srgbClr val="404040"/>
                </a:solidFill>
                <a:latin typeface="+mj-lt"/>
                <a:cs typeface="Arial" pitchFamily="34" charset="0"/>
              </a:rPr>
              <a:t>Les courbes sont représentées en 1996 et en 2000. </a:t>
            </a:r>
          </a:p>
        </p:txBody>
      </p:sp>
      <p:sp>
        <p:nvSpPr>
          <p:cNvPr id="3" name="TextBox 2">
            <a:extLst>
              <a:ext uri="{FF2B5EF4-FFF2-40B4-BE49-F238E27FC236}">
                <a16:creationId xmlns:a16="http://schemas.microsoft.com/office/drawing/2014/main" id="{3FA7C6B5-36E2-AD4B-BC9E-22E4E0152212}"/>
              </a:ext>
            </a:extLst>
          </p:cNvPr>
          <p:cNvSpPr txBox="1"/>
          <p:nvPr/>
        </p:nvSpPr>
        <p:spPr bwMode="auto">
          <a:xfrm>
            <a:off x="2893569" y="4425950"/>
            <a:ext cx="193642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700" i="1" dirty="0">
                <a:solidFill>
                  <a:schemeClr val="tx1">
                    <a:lumMod val="50000"/>
                    <a:lumOff val="50000"/>
                  </a:schemeClr>
                </a:solidFill>
                <a:latin typeface="+mj-lt"/>
                <a:cs typeface="Arial" pitchFamily="34" charset="0"/>
              </a:rPr>
              <a:t>Données de la population Française (HMD), Hommes. </a:t>
            </a:r>
          </a:p>
        </p:txBody>
      </p:sp>
      <p:pic>
        <p:nvPicPr>
          <p:cNvPr id="9" name="Picture 8">
            <a:extLst>
              <a:ext uri="{FF2B5EF4-FFF2-40B4-BE49-F238E27FC236}">
                <a16:creationId xmlns:a16="http://schemas.microsoft.com/office/drawing/2014/main" id="{A4CF9009-E7A2-A040-B1DF-EE8931425CF9}"/>
              </a:ext>
            </a:extLst>
          </p:cNvPr>
          <p:cNvPicPr>
            <a:picLocks noChangeAspect="1"/>
          </p:cNvPicPr>
          <p:nvPr/>
        </p:nvPicPr>
        <p:blipFill>
          <a:blip r:embed="rId2"/>
          <a:stretch>
            <a:fillRect/>
          </a:stretch>
        </p:blipFill>
        <p:spPr>
          <a:xfrm>
            <a:off x="2514600" y="612173"/>
            <a:ext cx="6350000" cy="3810000"/>
          </a:xfrm>
          <a:prstGeom prst="rect">
            <a:avLst/>
          </a:prstGeom>
        </p:spPr>
      </p:pic>
    </p:spTree>
    <p:extLst>
      <p:ext uri="{BB962C8B-B14F-4D97-AF65-F5344CB8AC3E}">
        <p14:creationId xmlns:p14="http://schemas.microsoft.com/office/powerpoint/2010/main" val="214610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Décomposition</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
        <p:nvSpPr>
          <p:cNvPr id="13" name="TextBox 12">
            <a:extLst>
              <a:ext uri="{FF2B5EF4-FFF2-40B4-BE49-F238E27FC236}">
                <a16:creationId xmlns:a16="http://schemas.microsoft.com/office/drawing/2014/main" id="{9ABAF5ED-FBB6-3348-B504-07CCAA2C964C}"/>
              </a:ext>
            </a:extLst>
          </p:cNvPr>
          <p:cNvSpPr txBox="1"/>
          <p:nvPr/>
        </p:nvSpPr>
        <p:spPr bwMode="auto">
          <a:xfrm>
            <a:off x="423333" y="1927846"/>
            <a:ext cx="1660633"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100" dirty="0">
                <a:solidFill>
                  <a:srgbClr val="00AEC6"/>
                </a:solidFill>
                <a:latin typeface="+mj-lt"/>
                <a:cs typeface="Arial" pitchFamily="34" charset="0"/>
              </a:rPr>
              <a:t>Entre 2000 et 2007 : </a:t>
            </a:r>
          </a:p>
          <a:p>
            <a:pPr algn="just" eaLnBrk="1" hangingPunct="1"/>
            <a:r>
              <a:rPr lang="fr-FR" sz="1100" dirty="0">
                <a:solidFill>
                  <a:schemeClr val="tx1">
                    <a:lumMod val="65000"/>
                    <a:lumOff val="35000"/>
                  </a:schemeClr>
                </a:solidFill>
                <a:latin typeface="+mj-lt"/>
                <a:cs typeface="Arial" pitchFamily="34" charset="0"/>
              </a:rPr>
              <a:t>La forme de la bosse des accidents à changé et la variation de mortalité infantile a diminué.</a:t>
            </a:r>
          </a:p>
        </p:txBody>
      </p:sp>
      <p:sp>
        <p:nvSpPr>
          <p:cNvPr id="3" name="TextBox 2">
            <a:extLst>
              <a:ext uri="{FF2B5EF4-FFF2-40B4-BE49-F238E27FC236}">
                <a16:creationId xmlns:a16="http://schemas.microsoft.com/office/drawing/2014/main" id="{3FA7C6B5-36E2-AD4B-BC9E-22E4E0152212}"/>
              </a:ext>
            </a:extLst>
          </p:cNvPr>
          <p:cNvSpPr txBox="1"/>
          <p:nvPr/>
        </p:nvSpPr>
        <p:spPr bwMode="auto">
          <a:xfrm>
            <a:off x="2893569" y="4425950"/>
            <a:ext cx="193642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700" i="1" dirty="0">
                <a:solidFill>
                  <a:schemeClr val="tx1">
                    <a:lumMod val="50000"/>
                    <a:lumOff val="50000"/>
                  </a:schemeClr>
                </a:solidFill>
                <a:latin typeface="+mj-lt"/>
                <a:cs typeface="Arial" pitchFamily="34" charset="0"/>
              </a:rPr>
              <a:t>Données de la population Française (HMD), Hommes. </a:t>
            </a:r>
          </a:p>
        </p:txBody>
      </p:sp>
      <p:pic>
        <p:nvPicPr>
          <p:cNvPr id="12" name="Picture 11">
            <a:extLst>
              <a:ext uri="{FF2B5EF4-FFF2-40B4-BE49-F238E27FC236}">
                <a16:creationId xmlns:a16="http://schemas.microsoft.com/office/drawing/2014/main" id="{B2C93BE7-5476-B74E-BA78-C8A713655B38}"/>
              </a:ext>
            </a:extLst>
          </p:cNvPr>
          <p:cNvPicPr>
            <a:picLocks noChangeAspect="1"/>
          </p:cNvPicPr>
          <p:nvPr/>
        </p:nvPicPr>
        <p:blipFill>
          <a:blip r:embed="rId2"/>
          <a:stretch>
            <a:fillRect/>
          </a:stretch>
        </p:blipFill>
        <p:spPr>
          <a:xfrm>
            <a:off x="2514600" y="609828"/>
            <a:ext cx="6350000" cy="3810000"/>
          </a:xfrm>
          <a:prstGeom prst="rect">
            <a:avLst/>
          </a:prstGeom>
        </p:spPr>
      </p:pic>
    </p:spTree>
    <p:extLst>
      <p:ext uri="{BB962C8B-B14F-4D97-AF65-F5344CB8AC3E}">
        <p14:creationId xmlns:p14="http://schemas.microsoft.com/office/powerpoint/2010/main" val="2977748599"/>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E55320-0BF2-48FA-997B-851E5927D315}">
  <ds:schemaRefs>
    <ds:schemaRef ds:uri="http://schemas.microsoft.com/sharepoint/v3/contenttype/forms"/>
  </ds:schemaRefs>
</ds:datastoreItem>
</file>

<file path=customXml/itemProps3.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12185</TotalTime>
  <Words>331</Words>
  <Application>Microsoft Office PowerPoint</Application>
  <PresentationFormat>On-screen Show (16:9)</PresentationFormat>
  <Paragraphs>67</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Cambria Math</vt:lpstr>
      <vt:lpstr>Source Sans Pro</vt:lpstr>
      <vt:lpstr>Axa</vt:lpstr>
      <vt:lpstr>Sums of Smooth Exponentials</vt:lpstr>
      <vt:lpstr>PowerPoint Presentation</vt:lpstr>
      <vt:lpstr>Model</vt:lpstr>
      <vt:lpstr>PowerPoint Presentation</vt:lpstr>
      <vt:lpstr>Fit des données</vt:lpstr>
      <vt:lpstr>PowerPoint Presentation</vt:lpstr>
      <vt:lpstr>Décomposition</vt:lpstr>
      <vt:lpstr>Décomposition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RAHIS Erwan</cp:lastModifiedBy>
  <cp:revision>466</cp:revision>
  <cp:lastPrinted>2017-05-30T12:53:36Z</cp:lastPrinted>
  <dcterms:created xsi:type="dcterms:W3CDTF">2017-04-27T07:38:04Z</dcterms:created>
  <dcterms:modified xsi:type="dcterms:W3CDTF">2020-06-22T12:59:25Z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